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2" r:id="rId4"/>
    <p:sldId id="263" r:id="rId5"/>
    <p:sldId id="264" r:id="rId6"/>
    <p:sldId id="257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54C55-7465-4411-8F6C-FDC71CDD81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5F8587-8ECC-42AB-AC60-E11603930C6B}">
      <dgm:prSet custT="1"/>
      <dgm:spPr>
        <a:solidFill>
          <a:srgbClr val="C0000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Линия сортировки бревен (2011)</a:t>
          </a:r>
          <a:endParaRPr lang="ru-RU" sz="1200" b="1" dirty="0">
            <a:solidFill>
              <a:schemeClr val="bg1"/>
            </a:solidFill>
          </a:endParaRPr>
        </a:p>
      </dgm:t>
    </dgm:pt>
    <dgm:pt modelId="{A70C0166-5610-4585-AE65-A506701E1EBE}" type="sibTrans" cxnId="{EF8AD67F-C557-4DEB-A4B2-420499ACE152}">
      <dgm:prSet/>
      <dgm:spPr/>
      <dgm:t>
        <a:bodyPr/>
        <a:lstStyle/>
        <a:p>
          <a:endParaRPr lang="ru-RU"/>
        </a:p>
      </dgm:t>
    </dgm:pt>
    <dgm:pt modelId="{24D18334-0646-4E2D-9A2B-823AEAD1324B}" type="parTrans" cxnId="{EF8AD67F-C557-4DEB-A4B2-420499ACE152}">
      <dgm:prSet/>
      <dgm:spPr/>
      <dgm:t>
        <a:bodyPr/>
        <a:lstStyle/>
        <a:p>
          <a:endParaRPr lang="ru-RU"/>
        </a:p>
      </dgm:t>
    </dgm:pt>
    <dgm:pt modelId="{6C07B54B-27A0-47C6-B38F-116A88E17FDD}" type="pres">
      <dgm:prSet presAssocID="{ECC54C55-7465-4411-8F6C-FDC71CDD81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0A6BD-2C4F-4A33-89B9-F6ECBA5F9375}" type="pres">
      <dgm:prSet presAssocID="{395F8587-8ECC-42AB-AC60-E11603930C6B}" presName="parentText" presStyleLbl="node1" presStyleIdx="0" presStyleCnt="1" custScaleY="112477" custLinFactNeighborX="-24004" custLinFactNeighborY="6248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EF8AD67F-C557-4DEB-A4B2-420499ACE152}" srcId="{ECC54C55-7465-4411-8F6C-FDC71CDD81D2}" destId="{395F8587-8ECC-42AB-AC60-E11603930C6B}" srcOrd="0" destOrd="0" parTransId="{24D18334-0646-4E2D-9A2B-823AEAD1324B}" sibTransId="{A70C0166-5610-4585-AE65-A506701E1EBE}"/>
    <dgm:cxn modelId="{3D4E088B-A225-4D2D-8F7E-BFE9521EA60A}" type="presOf" srcId="{ECC54C55-7465-4411-8F6C-FDC71CDD81D2}" destId="{6C07B54B-27A0-47C6-B38F-116A88E17FDD}" srcOrd="0" destOrd="0" presId="urn:microsoft.com/office/officeart/2005/8/layout/vList2"/>
    <dgm:cxn modelId="{9A1E74FB-9A65-4046-B985-AADE0345C000}" type="presOf" srcId="{395F8587-8ECC-42AB-AC60-E11603930C6B}" destId="{8210A6BD-2C4F-4A33-89B9-F6ECBA5F9375}" srcOrd="0" destOrd="0" presId="urn:microsoft.com/office/officeart/2005/8/layout/vList2"/>
    <dgm:cxn modelId="{EEBE5ADF-6F66-402D-BE32-F07A51E3FEB1}" type="presParOf" srcId="{6C07B54B-27A0-47C6-B38F-116A88E17FDD}" destId="{8210A6BD-2C4F-4A33-89B9-F6ECBA5F9375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5FB55-619C-4E2E-8117-07B8F5416A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23185E-A6F1-41EF-A2C3-3A60073A6028}">
      <dgm:prSet custT="1"/>
      <dgm:spPr>
        <a:solidFill>
          <a:srgbClr val="C0000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Лесопильная линия (2013)</a:t>
          </a:r>
          <a:endParaRPr lang="ru-RU" sz="1200" b="1" dirty="0">
            <a:solidFill>
              <a:schemeClr val="bg1"/>
            </a:solidFill>
          </a:endParaRPr>
        </a:p>
      </dgm:t>
    </dgm:pt>
    <dgm:pt modelId="{4D54BE06-8157-4817-85E6-5393C9AEEE97}" type="parTrans" cxnId="{4ECED8C0-FC83-45DA-BC0D-CC0CE9147003}">
      <dgm:prSet/>
      <dgm:spPr/>
      <dgm:t>
        <a:bodyPr/>
        <a:lstStyle/>
        <a:p>
          <a:endParaRPr lang="ru-RU"/>
        </a:p>
      </dgm:t>
    </dgm:pt>
    <dgm:pt modelId="{38B891B7-5230-4A45-98B7-B2C514A65FDE}" type="sibTrans" cxnId="{4ECED8C0-FC83-45DA-BC0D-CC0CE9147003}">
      <dgm:prSet/>
      <dgm:spPr/>
      <dgm:t>
        <a:bodyPr/>
        <a:lstStyle/>
        <a:p>
          <a:endParaRPr lang="ru-RU"/>
        </a:p>
      </dgm:t>
    </dgm:pt>
    <dgm:pt modelId="{4C4B3E2A-C989-4454-85A0-C1BB83FD7234}" type="pres">
      <dgm:prSet presAssocID="{5E55FB55-619C-4E2E-8117-07B8F5416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E09823-6F5E-4D1F-B3BD-A12D0CA6AADB}" type="pres">
      <dgm:prSet presAssocID="{C623185E-A6F1-41EF-A2C3-3A60073A6028}" presName="parentText" presStyleLbl="node1" presStyleIdx="0" presStyleCnt="1" custScaleY="30069" custLinFactNeighborX="-70" custLinFactNeighborY="-4124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79FE5226-222C-429C-B5FE-C207C6C63A76}" type="presOf" srcId="{5E55FB55-619C-4E2E-8117-07B8F5416A86}" destId="{4C4B3E2A-C989-4454-85A0-C1BB83FD7234}" srcOrd="0" destOrd="0" presId="urn:microsoft.com/office/officeart/2005/8/layout/vList2"/>
    <dgm:cxn modelId="{1F8DD64F-108E-431D-83B7-2B39281D895D}" type="presOf" srcId="{C623185E-A6F1-41EF-A2C3-3A60073A6028}" destId="{8CE09823-6F5E-4D1F-B3BD-A12D0CA6AADB}" srcOrd="0" destOrd="0" presId="urn:microsoft.com/office/officeart/2005/8/layout/vList2"/>
    <dgm:cxn modelId="{4ECED8C0-FC83-45DA-BC0D-CC0CE9147003}" srcId="{5E55FB55-619C-4E2E-8117-07B8F5416A86}" destId="{C623185E-A6F1-41EF-A2C3-3A60073A6028}" srcOrd="0" destOrd="0" parTransId="{4D54BE06-8157-4817-85E6-5393C9AEEE97}" sibTransId="{38B891B7-5230-4A45-98B7-B2C514A65FDE}"/>
    <dgm:cxn modelId="{B37C6E32-E3CD-49B3-BC6B-4AA44BC508E1}" type="presParOf" srcId="{4C4B3E2A-C989-4454-85A0-C1BB83FD7234}" destId="{8CE09823-6F5E-4D1F-B3BD-A12D0CA6AA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C12B72-9CD3-470E-8FAC-BDE3B69BF6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4249D-623C-4EF7-AF04-62A30D367BA2}">
      <dgm:prSet custT="1"/>
      <dgm:spPr>
        <a:solidFill>
          <a:srgbClr val="C00000"/>
        </a:solidFill>
      </dgm:spPr>
      <dgm:t>
        <a:bodyPr/>
        <a:lstStyle/>
        <a:p>
          <a:pPr algn="l" rtl="0"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Линия сортировки сырых</a:t>
          </a:r>
          <a:r>
            <a:rPr lang="en-US" sz="1200" b="1" dirty="0" smtClean="0">
              <a:solidFill>
                <a:schemeClr val="bg1"/>
              </a:solidFill>
            </a:rPr>
            <a:t>/</a:t>
          </a:r>
          <a:r>
            <a:rPr lang="ru-RU" sz="1200" b="1" dirty="0" smtClean="0">
              <a:solidFill>
                <a:schemeClr val="bg1"/>
              </a:solidFill>
            </a:rPr>
            <a:t>сухих пиломатериалов (2013)</a:t>
          </a:r>
          <a:endParaRPr lang="ru-RU" sz="1200" b="1" dirty="0">
            <a:solidFill>
              <a:schemeClr val="bg1"/>
            </a:solidFill>
          </a:endParaRPr>
        </a:p>
      </dgm:t>
    </dgm:pt>
    <dgm:pt modelId="{55D4C4CD-9133-4400-A84D-B2BA6D3F7292}" type="parTrans" cxnId="{E0DBD484-C9C0-4D4B-84FD-E3E4582B499F}">
      <dgm:prSet/>
      <dgm:spPr/>
      <dgm:t>
        <a:bodyPr/>
        <a:lstStyle/>
        <a:p>
          <a:endParaRPr lang="ru-RU"/>
        </a:p>
      </dgm:t>
    </dgm:pt>
    <dgm:pt modelId="{27A399B2-307A-4C93-A67C-09E39446F0F5}" type="sibTrans" cxnId="{E0DBD484-C9C0-4D4B-84FD-E3E4582B499F}">
      <dgm:prSet/>
      <dgm:spPr/>
      <dgm:t>
        <a:bodyPr/>
        <a:lstStyle/>
        <a:p>
          <a:endParaRPr lang="ru-RU"/>
        </a:p>
      </dgm:t>
    </dgm:pt>
    <dgm:pt modelId="{A83C598F-9A4A-4E20-92F6-C082D9A41B5D}" type="pres">
      <dgm:prSet presAssocID="{72C12B72-9CD3-470E-8FAC-BDE3B69BF6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9470B-2F2C-4386-8B9D-6B2E28B36B7E}" type="pres">
      <dgm:prSet presAssocID="{7E44249D-623C-4EF7-AF04-62A30D367BA2}" presName="parentText" presStyleLbl="node1" presStyleIdx="0" presStyleCnt="1" custAng="0" custFlipHor="1" custScaleX="100000" custScaleY="27726" custLinFactNeighborX="6042" custLinFactNeighborY="-470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E0DBD484-C9C0-4D4B-84FD-E3E4582B499F}" srcId="{72C12B72-9CD3-470E-8FAC-BDE3B69BF6E0}" destId="{7E44249D-623C-4EF7-AF04-62A30D367BA2}" srcOrd="0" destOrd="0" parTransId="{55D4C4CD-9133-4400-A84D-B2BA6D3F7292}" sibTransId="{27A399B2-307A-4C93-A67C-09E39446F0F5}"/>
    <dgm:cxn modelId="{535924DE-DFC3-49CB-9538-096D20387EC6}" type="presOf" srcId="{72C12B72-9CD3-470E-8FAC-BDE3B69BF6E0}" destId="{A83C598F-9A4A-4E20-92F6-C082D9A41B5D}" srcOrd="0" destOrd="0" presId="urn:microsoft.com/office/officeart/2005/8/layout/vList2"/>
    <dgm:cxn modelId="{868FFC67-F550-4FCF-801F-CF7F0E9349CF}" type="presOf" srcId="{7E44249D-623C-4EF7-AF04-62A30D367BA2}" destId="{6D49470B-2F2C-4386-8B9D-6B2E28B36B7E}" srcOrd="0" destOrd="0" presId="urn:microsoft.com/office/officeart/2005/8/layout/vList2"/>
    <dgm:cxn modelId="{E27F6F5C-E054-40CC-B502-16BBE00293F1}" type="presParOf" srcId="{A83C598F-9A4A-4E20-92F6-C082D9A41B5D}" destId="{6D49470B-2F2C-4386-8B9D-6B2E28B36B7E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AC7F2-681F-45E9-AD00-B8DD460F50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CA588-89F9-4767-8334-962EA53C399E}">
      <dgm:prSet custT="1"/>
      <dgm:spPr>
        <a:solidFill>
          <a:srgbClr val="C0000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Котельная (2013)</a:t>
          </a:r>
          <a:endParaRPr lang="ru-RU" sz="1200" b="1" dirty="0">
            <a:solidFill>
              <a:schemeClr val="bg1"/>
            </a:solidFill>
          </a:endParaRPr>
        </a:p>
      </dgm:t>
    </dgm:pt>
    <dgm:pt modelId="{8CCDA7E1-FEE9-4BA6-967D-D3F66EDC8441}" type="parTrans" cxnId="{5C97D0B6-2CAC-4B06-80BE-2F5B4AA3B38B}">
      <dgm:prSet/>
      <dgm:spPr/>
      <dgm:t>
        <a:bodyPr/>
        <a:lstStyle/>
        <a:p>
          <a:endParaRPr lang="ru-RU" sz="1200"/>
        </a:p>
      </dgm:t>
    </dgm:pt>
    <dgm:pt modelId="{703B3FAB-23C8-49A9-B785-DD34817D2E1F}" type="sibTrans" cxnId="{5C97D0B6-2CAC-4B06-80BE-2F5B4AA3B38B}">
      <dgm:prSet/>
      <dgm:spPr/>
      <dgm:t>
        <a:bodyPr/>
        <a:lstStyle/>
        <a:p>
          <a:endParaRPr lang="ru-RU" sz="1200"/>
        </a:p>
      </dgm:t>
    </dgm:pt>
    <dgm:pt modelId="{9009FACA-81B9-4C6A-B947-3F8A4E899DFB}" type="pres">
      <dgm:prSet presAssocID="{1B4AC7F2-681F-45E9-AD00-B8DD460F5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52CAD-181C-4FBB-AB7D-9FEDEB24C5DB}" type="pres">
      <dgm:prSet presAssocID="{8F2CA588-89F9-4767-8334-962EA53C399E}" presName="parentText" presStyleLbl="node1" presStyleIdx="0" presStyleCnt="1" custLinFactX="-167590" custLinFactY="-200000" custLinFactNeighborX="-200000" custLinFactNeighborY="-27952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5C97D0B6-2CAC-4B06-80BE-2F5B4AA3B38B}" srcId="{1B4AC7F2-681F-45E9-AD00-B8DD460F5088}" destId="{8F2CA588-89F9-4767-8334-962EA53C399E}" srcOrd="0" destOrd="0" parTransId="{8CCDA7E1-FEE9-4BA6-967D-D3F66EDC8441}" sibTransId="{703B3FAB-23C8-49A9-B785-DD34817D2E1F}"/>
    <dgm:cxn modelId="{C2A3A6B0-4739-4D4D-A805-BE5EC412DD76}" type="presOf" srcId="{8F2CA588-89F9-4767-8334-962EA53C399E}" destId="{DBF52CAD-181C-4FBB-AB7D-9FEDEB24C5DB}" srcOrd="0" destOrd="0" presId="urn:microsoft.com/office/officeart/2005/8/layout/vList2"/>
    <dgm:cxn modelId="{36556951-DCF5-4676-93C3-9EE040E891A6}" type="presOf" srcId="{1B4AC7F2-681F-45E9-AD00-B8DD460F5088}" destId="{9009FACA-81B9-4C6A-B947-3F8A4E899DFB}" srcOrd="0" destOrd="0" presId="urn:microsoft.com/office/officeart/2005/8/layout/vList2"/>
    <dgm:cxn modelId="{B92A798C-F80B-4CC9-BCB4-F11A6793F70E}" type="presParOf" srcId="{9009FACA-81B9-4C6A-B947-3F8A4E899DFB}" destId="{DBF52CAD-181C-4FBB-AB7D-9FEDEB24C5D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0A6BD-2C4F-4A33-89B9-F6ECBA5F9375}">
      <dsp:nvSpPr>
        <dsp:cNvPr id="0" name=""/>
        <dsp:cNvSpPr/>
      </dsp:nvSpPr>
      <dsp:spPr>
        <a:xfrm>
          <a:off x="0" y="163764"/>
          <a:ext cx="2380828" cy="247404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Линия сортировки бревен (2011)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163764"/>
        <a:ext cx="2318977" cy="247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9823-6F5E-4D1F-B3BD-A12D0CA6AADB}">
      <dsp:nvSpPr>
        <dsp:cNvPr id="0" name=""/>
        <dsp:cNvSpPr/>
      </dsp:nvSpPr>
      <dsp:spPr>
        <a:xfrm>
          <a:off x="0" y="0"/>
          <a:ext cx="2127505" cy="287973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Лесопильная линия (2013)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0"/>
        <a:ext cx="2055512" cy="287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9470B-2F2C-4386-8B9D-6B2E28B36B7E}">
      <dsp:nvSpPr>
        <dsp:cNvPr id="0" name=""/>
        <dsp:cNvSpPr/>
      </dsp:nvSpPr>
      <dsp:spPr>
        <a:xfrm flipH="1">
          <a:off x="0" y="0"/>
          <a:ext cx="3960440" cy="222108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Линия сортировки сырых</a:t>
          </a:r>
          <a:r>
            <a:rPr lang="en-US" sz="1200" b="1" kern="1200" dirty="0" smtClean="0">
              <a:solidFill>
                <a:schemeClr val="bg1"/>
              </a:solidFill>
            </a:rPr>
            <a:t>/</a:t>
          </a:r>
          <a:r>
            <a:rPr lang="ru-RU" sz="1200" b="1" kern="1200" dirty="0" smtClean="0">
              <a:solidFill>
                <a:schemeClr val="bg1"/>
              </a:solidFill>
            </a:rPr>
            <a:t>сухих пиломатериалов (2013)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55527" y="0"/>
        <a:ext cx="3904913" cy="222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52CAD-181C-4FBB-AB7D-9FEDEB24C5DB}">
      <dsp:nvSpPr>
        <dsp:cNvPr id="0" name=""/>
        <dsp:cNvSpPr/>
      </dsp:nvSpPr>
      <dsp:spPr>
        <a:xfrm>
          <a:off x="0" y="0"/>
          <a:ext cx="1771007" cy="280800"/>
        </a:xfrm>
        <a:prstGeom prst="homePlat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Котельная (2013)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0" y="0"/>
        <a:ext cx="1700807" cy="28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045E-EBB6-4A38-95AD-F316C9DBECF4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26E6-C7D7-49AB-908B-79C521681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4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B26E6-C7D7-49AB-908B-79C521681C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7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2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4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4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5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5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5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6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CA89F-0E02-45E7-9C93-123FF91C2A47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5190-7F11-4409-A3D4-35F3BA7F2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0.png"/><Relationship Id="rId3" Type="http://schemas.openxmlformats.org/officeDocument/2006/relationships/image" Target="../media/image7.jpeg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9.png"/><Relationship Id="rId2" Type="http://schemas.openxmlformats.org/officeDocument/2006/relationships/image" Target="../media/image6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NS\Documents\Downloads\New mi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8740"/>
          <a:stretch/>
        </p:blipFill>
        <p:spPr bwMode="auto">
          <a:xfrm>
            <a:off x="4211960" y="4140695"/>
            <a:ext cx="4869192" cy="26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73488"/>
            <a:ext cx="39592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104089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399573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00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0963"/>
            <a:ext cx="39830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63575" y="532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63575" y="2420888"/>
            <a:ext cx="8084889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r>
              <a:rPr lang="ru-RU" sz="1800" b="1" dirty="0" smtClean="0">
                <a:latin typeface="Candara" panose="020E0502030303020204" pitchFamily="34" charset="0"/>
              </a:rPr>
              <a:t>ПРАКТИКА ВНЕДРЕНИЯ </a:t>
            </a:r>
            <a:r>
              <a:rPr lang="ru-RU" sz="1800" b="1" dirty="0" smtClean="0">
                <a:latin typeface="Candara" panose="020E0502030303020204" pitchFamily="34" charset="0"/>
              </a:rPr>
              <a:t>СОВРЕМЕННЫХ </a:t>
            </a:r>
            <a:r>
              <a:rPr lang="ru-RU" sz="1800" b="1" dirty="0" smtClean="0">
                <a:latin typeface="Candara" panose="020E0502030303020204" pitchFamily="34" charset="0"/>
              </a:rPr>
              <a:t>ЛЕСОПИЛЬНЫХ ЛИНИЙ  </a:t>
            </a:r>
          </a:p>
          <a:p>
            <a:pPr algn="ctr" eaLnBrk="1" hangingPunct="1">
              <a:defRPr/>
            </a:pPr>
            <a:r>
              <a:rPr lang="ru-RU" sz="1800" b="1" dirty="0" smtClean="0">
                <a:latin typeface="Candara" panose="020E0502030303020204" pitchFamily="34" charset="0"/>
              </a:rPr>
              <a:t>В РОССИЙСКИХ УСЛОВИЯХ И УПРАВЛЕНИЕ</a:t>
            </a:r>
          </a:p>
          <a:p>
            <a:pPr algn="ctr" eaLnBrk="1" hangingPunct="1">
              <a:defRPr/>
            </a:pPr>
            <a:r>
              <a:rPr lang="ru-RU" sz="1800" b="1" dirty="0" smtClean="0">
                <a:latin typeface="Candara" panose="020E0502030303020204" pitchFamily="34" charset="0"/>
              </a:rPr>
              <a:t>ЦЕПОЧКОЙ </a:t>
            </a:r>
            <a:r>
              <a:rPr lang="ru-RU" sz="1800" b="1" dirty="0" smtClean="0">
                <a:latin typeface="Candara" panose="020E0502030303020204" pitchFamily="34" charset="0"/>
              </a:rPr>
              <a:t>ПОСТАВОК ПИЛОВОЧНОГО СЫРЬЯ</a:t>
            </a:r>
            <a:endParaRPr lang="en-US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endParaRPr lang="en-US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latin typeface="Candara" panose="020E0502030303020204" pitchFamily="34" charset="0"/>
              </a:rPr>
              <a:t>(</a:t>
            </a:r>
            <a:r>
              <a:rPr lang="ru-RU" sz="1600" b="1" dirty="0">
                <a:latin typeface="Candara" panose="020E0502030303020204" pitchFamily="34" charset="0"/>
              </a:rPr>
              <a:t>на примере группы компаний "Красный Октябрь", Пермский край</a:t>
            </a:r>
            <a:r>
              <a:rPr lang="ru-RU" sz="1600" b="1" dirty="0" smtClean="0">
                <a:latin typeface="Candara" panose="020E0502030303020204" pitchFamily="34" charset="0"/>
              </a:rPr>
              <a:t>)</a:t>
            </a:r>
          </a:p>
          <a:p>
            <a:pPr algn="ctr" eaLnBrk="1" hangingPunct="1">
              <a:defRPr/>
            </a:pPr>
            <a:endParaRPr lang="ru-RU" altLang="en-US" sz="1600" b="1" dirty="0" smtClean="0">
              <a:solidFill>
                <a:srgbClr val="2B2A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 eaLnBrk="1" hangingPunct="1">
              <a:defRPr/>
            </a:pPr>
            <a:r>
              <a:rPr lang="ru-RU" altLang="en-US" sz="1600" b="1" dirty="0">
                <a:latin typeface="Candara" panose="020E0502030303020204" pitchFamily="34" charset="0"/>
              </a:rPr>
              <a:t>Суслопаров А.В., 2014</a:t>
            </a:r>
            <a:endParaRPr lang="en-US" altLang="en-US" sz="1800" b="1" dirty="0">
              <a:latin typeface="Candara" panose="020E0502030303020204" pitchFamily="34" charset="0"/>
            </a:endParaRPr>
          </a:p>
        </p:txBody>
      </p:sp>
      <p:pic>
        <p:nvPicPr>
          <p:cNvPr id="10" name="Рисунок 13" descr="C:\Users\ршзщ\Desktop\RedOCTOBER_00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35" y="101233"/>
            <a:ext cx="4825280" cy="102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70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93062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1\Desktop\Новая папка\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04963"/>
            <a:ext cx="1143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1\Desktop\Новая папка\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17850"/>
            <a:ext cx="1143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29562959"/>
              </p:ext>
            </p:extLst>
          </p:nvPr>
        </p:nvGraphicFramePr>
        <p:xfrm>
          <a:off x="2191172" y="1196752"/>
          <a:ext cx="2380828" cy="411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49464282"/>
              </p:ext>
            </p:extLst>
          </p:nvPr>
        </p:nvGraphicFramePr>
        <p:xfrm>
          <a:off x="2003319" y="3429000"/>
          <a:ext cx="212750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81107078"/>
              </p:ext>
            </p:extLst>
          </p:nvPr>
        </p:nvGraphicFramePr>
        <p:xfrm>
          <a:off x="2987824" y="4070753"/>
          <a:ext cx="3960440" cy="22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8302672"/>
              </p:ext>
            </p:extLst>
          </p:nvPr>
        </p:nvGraphicFramePr>
        <p:xfrm>
          <a:off x="323528" y="4221088"/>
          <a:ext cx="1771007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7177" name="Picture 4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724400"/>
            <a:ext cx="1092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ятиугольник 4"/>
          <p:cNvSpPr/>
          <p:nvPr/>
        </p:nvSpPr>
        <p:spPr bwMode="auto">
          <a:xfrm>
            <a:off x="909638" y="5194300"/>
            <a:ext cx="2006600" cy="250825"/>
          </a:xfrm>
          <a:prstGeom prst="rect">
            <a:avLst/>
          </a:prstGeom>
          <a:solidFill>
            <a:srgbClr val="C0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defTabSz="6223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Сушильные камеры (2008)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789363"/>
            <a:ext cx="990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" descr="C:\Users\ршзщ\Desktop\RedOCTOBER_0001.jp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499992" y="4941168"/>
            <a:ext cx="4608513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             ЛЕСОПИЛЬНЫЙ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КОМПЛЕКС</a:t>
            </a:r>
          </a:p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            на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базе современных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технологий</a:t>
            </a:r>
          </a:p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            120 000 м3 пиломатериалов в год</a:t>
            </a:r>
          </a:p>
          <a:p>
            <a:pPr>
              <a:defRPr/>
            </a:pPr>
            <a:endParaRPr lang="ru-RU" sz="10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СПРОЕКТИРОВАН САМОСТОЯТЕЛЬНО</a:t>
            </a:r>
          </a:p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проектные организации привлекались на</a:t>
            </a:r>
          </a:p>
          <a:p>
            <a:pPr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отдельные задачи</a:t>
            </a:r>
            <a:endParaRPr lang="ru-RU" b="1" dirty="0" smtClean="0">
              <a:solidFill>
                <a:srgbClr val="2B2A29"/>
              </a:solidFill>
              <a:latin typeface="Candar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5877272"/>
            <a:ext cx="4752529" cy="9473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ршзщ\Desktop\RedOCTOBER_0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723839"/>
            <a:ext cx="820903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rgbClr val="2B2A29"/>
                </a:solidFill>
                <a:latin typeface="Candara" pitchFamily="34" charset="0"/>
              </a:rPr>
              <a:t>ПРИЕМКА И ПОДГОТОВКА СЫРЬЯ К РАСПИЛОВКЕ</a:t>
            </a:r>
            <a:endParaRPr lang="ru-RU" b="1" u="sng" dirty="0" smtClean="0">
              <a:solidFill>
                <a:srgbClr val="2B2A29"/>
              </a:solidFill>
              <a:latin typeface="Candara" pitchFamily="34" charset="0"/>
            </a:endParaRPr>
          </a:p>
        </p:txBody>
      </p:sp>
      <p:pic>
        <p:nvPicPr>
          <p:cNvPr id="4102" name="Picture 6" descr="G:\ИНВ ОТЧЕТ\f 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35" t="27604"/>
          <a:stretch/>
        </p:blipFill>
        <p:spPr bwMode="auto">
          <a:xfrm>
            <a:off x="35496" y="1366646"/>
            <a:ext cx="3218030" cy="21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DCIM\Camera\2014-07-15 09.03.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47" b="34370"/>
          <a:stretch/>
        </p:blipFill>
        <p:spPr bwMode="auto">
          <a:xfrm>
            <a:off x="3347864" y="1259367"/>
            <a:ext cx="5760640" cy="224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-36512" y="3717032"/>
            <a:ext cx="4608513" cy="2542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1. ПЕРЕГРУЖАТЕЛИ на выгрузке плотов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2. ОТКАЗ </a:t>
            </a:r>
            <a:r>
              <a:rPr lang="ru-RU" b="1" dirty="0">
                <a:solidFill>
                  <a:srgbClr val="2B2A29"/>
                </a:solidFill>
                <a:latin typeface="Candara" pitchFamily="34" charset="0"/>
              </a:rPr>
              <a:t>от крановой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технологии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3. ПЛИТЫ для движения техники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4. Недостаточная производительность ЛСБ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5.  Прямых бревен не бывает (3-</a:t>
            </a:r>
            <a:r>
              <a:rPr lang="en-US" b="1" dirty="0" smtClean="0">
                <a:solidFill>
                  <a:srgbClr val="2B2A29"/>
                </a:solidFill>
                <a:latin typeface="Candara" pitchFamily="34" charset="0"/>
              </a:rPr>
              <a:t>D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сканер)</a:t>
            </a:r>
          </a:p>
          <a:p>
            <a:pPr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6.  Участок доработки пиловочника</a:t>
            </a:r>
            <a:endParaRPr lang="ru-RU" b="1" dirty="0">
              <a:solidFill>
                <a:srgbClr val="2B2A29"/>
              </a:solidFill>
              <a:latin typeface="Candara" pitchFamily="34" charset="0"/>
            </a:endParaRPr>
          </a:p>
        </p:txBody>
      </p:sp>
      <p:pic>
        <p:nvPicPr>
          <p:cNvPr id="4104" name="Picture 8" descr="MASCUS Продам фронтальный погрузчик Volvo L180F HIGH LIFT HOLZUMSCHLAG WARTUNGSVERTRAG TOP, 2009-го года по цене 6 697 713 р. из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b="7935"/>
          <a:stretch/>
        </p:blipFill>
        <p:spPr bwMode="auto">
          <a:xfrm>
            <a:off x="4572000" y="3649075"/>
            <a:ext cx="4534806" cy="28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2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23839"/>
            <a:ext cx="820903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rgbClr val="2B2A29"/>
                </a:solidFill>
                <a:latin typeface="Candara" pitchFamily="34" charset="0"/>
              </a:rPr>
              <a:t>РАСПИЛОВКА </a:t>
            </a:r>
            <a:endParaRPr lang="ru-RU" b="1" u="sng" dirty="0" smtClean="0">
              <a:solidFill>
                <a:srgbClr val="2B2A29"/>
              </a:solidFill>
              <a:latin typeface="Candara" pitchFamily="34" charset="0"/>
            </a:endParaRPr>
          </a:p>
        </p:txBody>
      </p:sp>
      <p:pic>
        <p:nvPicPr>
          <p:cNvPr id="7" name="Рисунок 1" descr="C:\Users\ршзщ\Desktop\RedOCTOBER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DNS\Documents\Downloads\New mi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4262"/>
          <a:stretch/>
        </p:blipFill>
        <p:spPr bwMode="auto">
          <a:xfrm>
            <a:off x="69095" y="1124744"/>
            <a:ext cx="4862945" cy="21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NS\Documents\Downloads\operational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17454"/>
          <a:stretch/>
        </p:blipFill>
        <p:spPr bwMode="auto">
          <a:xfrm>
            <a:off x="5004048" y="1081803"/>
            <a:ext cx="4104456" cy="2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0" y="3707447"/>
            <a:ext cx="8209036" cy="216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Задержка технической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документации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поставщиками оборудования</a:t>
            </a:r>
            <a:endParaRPr lang="ru-RU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Проблема ответственности поставщика за субпоставщиков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Кадровое обеспечение специалистами по 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автоматизации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Универсальные  (</a:t>
            </a:r>
            <a:r>
              <a:rPr lang="ru-RU" b="1" dirty="0" err="1" smtClean="0">
                <a:solidFill>
                  <a:srgbClr val="2B2A29"/>
                </a:solidFill>
                <a:latin typeface="Candara" pitchFamily="34" charset="0"/>
              </a:rPr>
              <a:t>комби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) сортировки имеют свои минусы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Тонкомерное сырье лучше пилить на специализированных линиях</a:t>
            </a:r>
            <a:endParaRPr lang="ru-RU" b="1" dirty="0">
              <a:solidFill>
                <a:srgbClr val="2B2A2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ршзщ\Desktop\RedOCTOBER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23839"/>
            <a:ext cx="820903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rgbClr val="2B2A29"/>
                </a:solidFill>
                <a:latin typeface="Candara" pitchFamily="34" charset="0"/>
              </a:rPr>
              <a:t>СУШКА И ПОБОЧНАЯ ПРОДУКЦИЯ</a:t>
            </a:r>
            <a:endParaRPr lang="ru-RU" b="1" u="sng" dirty="0" smtClean="0">
              <a:solidFill>
                <a:srgbClr val="2B2A29"/>
              </a:solidFill>
              <a:latin typeface="Candara" pitchFamily="34" charset="0"/>
            </a:endParaRPr>
          </a:p>
        </p:txBody>
      </p:sp>
      <p:pic>
        <p:nvPicPr>
          <p:cNvPr id="7170" name="Picture 2" descr="G:\Подборка фото\P1040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2"/>
          <a:stretch/>
        </p:blipFill>
        <p:spPr bwMode="auto">
          <a:xfrm>
            <a:off x="142876" y="1212220"/>
            <a:ext cx="4357116" cy="25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NS\Documents\Downloads\New mi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40445" r="57040" b="2440"/>
          <a:stretch/>
        </p:blipFill>
        <p:spPr bwMode="auto">
          <a:xfrm>
            <a:off x="4858731" y="1225193"/>
            <a:ext cx="4177765" cy="24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0" y="3995479"/>
            <a:ext cx="8209036" cy="216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Недостаточная емкость бункера для щепы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Сжигание только коры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Сушка до 12+</a:t>
            </a:r>
            <a:r>
              <a:rPr lang="en-US" b="1" dirty="0" smtClean="0">
                <a:solidFill>
                  <a:srgbClr val="2B2A29"/>
                </a:solidFill>
                <a:latin typeface="Candara" pitchFamily="34" charset="0"/>
              </a:rPr>
              <a:t>/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-2% позволяет покупателям экономить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Не решен вопрос продажи э</a:t>
            </a:r>
            <a:r>
              <a:rPr lang="en-US" b="1" dirty="0" smtClean="0">
                <a:solidFill>
                  <a:srgbClr val="2B2A29"/>
                </a:solidFill>
                <a:latin typeface="Candara" pitchFamily="34" charset="0"/>
              </a:rPr>
              <a:t>/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энергии в сеть по выгодной цене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endParaRPr lang="ru-RU" b="1" dirty="0">
              <a:solidFill>
                <a:srgbClr val="2B2A2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1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ршзщ\Desktop\RedOCTOBER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23839"/>
            <a:ext cx="820903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b="1" u="sng" dirty="0" smtClean="0">
                <a:solidFill>
                  <a:srgbClr val="2B2A29"/>
                </a:solidFill>
                <a:latin typeface="Candara" pitchFamily="34" charset="0"/>
              </a:rPr>
              <a:t>ЦЕПОЧКА ПОСТАВОК ПИЛОВОЧНОГО СЫРЬЯ</a:t>
            </a:r>
            <a:endParaRPr lang="ru-RU" b="1" u="sng" dirty="0" smtClean="0">
              <a:solidFill>
                <a:srgbClr val="2B2A29"/>
              </a:solidFill>
              <a:latin typeface="Candara" pitchFamily="34" charset="0"/>
            </a:endParaRPr>
          </a:p>
        </p:txBody>
      </p:sp>
      <p:pic>
        <p:nvPicPr>
          <p:cNvPr id="7" name="Picture 2" descr="C:\Users\DNS\Documents\Downloads\P1170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" r="-1" b="26646"/>
          <a:stretch/>
        </p:blipFill>
        <p:spPr bwMode="auto">
          <a:xfrm>
            <a:off x="4700588" y="1124744"/>
            <a:ext cx="4313568" cy="233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G_26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7" t="5834" r="1" b="18651"/>
          <a:stretch/>
        </p:blipFill>
        <p:spPr bwMode="auto">
          <a:xfrm>
            <a:off x="230769" y="1124744"/>
            <a:ext cx="4125207" cy="23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0" y="3645024"/>
            <a:ext cx="4466142" cy="32162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ЧТО СДЕЛАЛИ</a:t>
            </a: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Комбинированный раскрой хлыста 4 и 6 метров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Разрешили твердую гниль в 1 торце до 1</a:t>
            </a:r>
            <a:r>
              <a:rPr lang="en-US" b="1" dirty="0" smtClean="0">
                <a:solidFill>
                  <a:srgbClr val="2B2A29"/>
                </a:solidFill>
                <a:latin typeface="Candara" pitchFamily="34" charset="0"/>
              </a:rPr>
              <a:t>/</a:t>
            </a: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3 диаметра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Не готовим лес тоньше 18 см на корню (по возможности)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Обязательный припуск 0,1 м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Единая группа контроля качества</a:t>
            </a:r>
            <a:endParaRPr lang="ru-RU" b="1" dirty="0">
              <a:solidFill>
                <a:srgbClr val="2B2A29"/>
              </a:solidFill>
              <a:latin typeface="Candara" pitchFamily="34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66142" y="3645024"/>
            <a:ext cx="4700588" cy="28315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rgbClr val="2B2A29"/>
                </a:solidFill>
                <a:latin typeface="Candara" pitchFamily="34" charset="0"/>
              </a:rPr>
              <a:t>ЧТО ПОЛУЧИЛИ</a:t>
            </a: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Выход пиловочника 75% и выше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Минимизировали производство пиломатериалов «нестандартных» длин 5.7, 5.4, 3.9 </a:t>
            </a:r>
          </a:p>
          <a:p>
            <a:pPr>
              <a:buAutoNum type="arabicPeriod"/>
              <a:defRPr/>
            </a:pPr>
            <a:endParaRPr lang="ru-RU" sz="800" b="1" dirty="0" smtClean="0">
              <a:solidFill>
                <a:srgbClr val="2B2A29"/>
              </a:solidFill>
              <a:latin typeface="Candara" pitchFamily="34" charset="0"/>
            </a:endParaRPr>
          </a:p>
          <a:p>
            <a:pPr>
              <a:buAutoNum type="arabicPeriod"/>
              <a:defRPr/>
            </a:pPr>
            <a:r>
              <a:rPr lang="ru-RU" b="1" dirty="0" smtClean="0">
                <a:solidFill>
                  <a:srgbClr val="2B2A29"/>
                </a:solidFill>
                <a:latin typeface="Candara" pitchFamily="34" charset="0"/>
              </a:rPr>
              <a:t>% отбраковки сырья из собственных заготовок менее 3%</a:t>
            </a:r>
          </a:p>
          <a:p>
            <a:pPr>
              <a:lnSpc>
                <a:spcPct val="150000"/>
              </a:lnSpc>
              <a:buAutoNum type="arabicPeriod"/>
              <a:defRPr/>
            </a:pPr>
            <a:endParaRPr lang="ru-RU" b="1" dirty="0">
              <a:solidFill>
                <a:srgbClr val="2B2A2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0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C:\Users\ршзщ\Desktop\RedOCTOBER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8"/>
            <a:ext cx="35687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DNS\Documents\Downloads\New mi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8740"/>
          <a:stretch/>
        </p:blipFill>
        <p:spPr bwMode="auto">
          <a:xfrm>
            <a:off x="4211960" y="4140695"/>
            <a:ext cx="4869192" cy="26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773488"/>
            <a:ext cx="39592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104089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2875"/>
            <a:ext cx="3995737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00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0963"/>
            <a:ext cx="39830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63575" y="532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ru-RU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3575" y="2420888"/>
            <a:ext cx="8084889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ru-RU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endParaRPr lang="ru-RU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endParaRPr lang="ru-RU" sz="1800" b="1" dirty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r>
              <a:rPr lang="ru-RU" sz="1800" b="1" dirty="0" smtClean="0">
                <a:latin typeface="Candara" panose="020E0502030303020204" pitchFamily="34" charset="0"/>
              </a:rPr>
              <a:t>СПАСИБО ЗА ВНИМАНИЕ</a:t>
            </a:r>
          </a:p>
          <a:p>
            <a:pPr algn="ctr" eaLnBrk="1" hangingPunct="1">
              <a:defRPr/>
            </a:pPr>
            <a:endParaRPr lang="ru-RU" altLang="en-US" sz="1800" b="1" dirty="0" smtClean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endParaRPr lang="ru-RU" altLang="en-US" sz="1800" b="1" dirty="0">
              <a:latin typeface="Candara" panose="020E0502030303020204" pitchFamily="34" charset="0"/>
            </a:endParaRPr>
          </a:p>
          <a:p>
            <a:pPr algn="ctr" eaLnBrk="1" hangingPunct="1">
              <a:defRPr/>
            </a:pPr>
            <a:endParaRPr lang="ru-RU" altLang="en-US" sz="1800" b="1" dirty="0" smtClean="0">
              <a:latin typeface="Candara" panose="020E0502030303020204" pitchFamily="34" charset="0"/>
            </a:endParaRPr>
          </a:p>
        </p:txBody>
      </p:sp>
      <p:pic>
        <p:nvPicPr>
          <p:cNvPr id="14" name="Рисунок 13" descr="C:\Users\ршзщ\Desktop\RedOCTOBER_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35" y="101233"/>
            <a:ext cx="4825280" cy="102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97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270</Words>
  <Application>Microsoft Office PowerPoint</Application>
  <PresentationFormat>Экран (4:3)</PresentationFormat>
  <Paragraphs>61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27</cp:revision>
  <dcterms:created xsi:type="dcterms:W3CDTF">2014-10-20T06:27:59Z</dcterms:created>
  <dcterms:modified xsi:type="dcterms:W3CDTF">2014-10-21T05:32:27Z</dcterms:modified>
</cp:coreProperties>
</file>